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13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40411867327551"/>
          <c:y val="0.10695474386456411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ЗКО</c:v>
                </c:pt>
                <c:pt idx="9">
                  <c:v>Павлодарская область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307</c:v>
                </c:pt>
                <c:pt idx="1">
                  <c:v>400</c:v>
                </c:pt>
                <c:pt idx="2">
                  <c:v>511</c:v>
                </c:pt>
                <c:pt idx="3">
                  <c:v>1785</c:v>
                </c:pt>
                <c:pt idx="4">
                  <c:v>1856</c:v>
                </c:pt>
                <c:pt idx="5">
                  <c:v>2634</c:v>
                </c:pt>
                <c:pt idx="6">
                  <c:v>2727</c:v>
                </c:pt>
                <c:pt idx="7">
                  <c:v>2942</c:v>
                </c:pt>
                <c:pt idx="8">
                  <c:v>2967</c:v>
                </c:pt>
                <c:pt idx="9">
                  <c:v>2997</c:v>
                </c:pt>
                <c:pt idx="10">
                  <c:v>3039</c:v>
                </c:pt>
                <c:pt idx="11">
                  <c:v>3095</c:v>
                </c:pt>
                <c:pt idx="12">
                  <c:v>3320</c:v>
                </c:pt>
                <c:pt idx="13">
                  <c:v>3339</c:v>
                </c:pt>
                <c:pt idx="14">
                  <c:v>3914</c:v>
                </c:pt>
                <c:pt idx="15">
                  <c:v>3975</c:v>
                </c:pt>
                <c:pt idx="16">
                  <c:v>4224</c:v>
                </c:pt>
                <c:pt idx="17">
                  <c:v>4418</c:v>
                </c:pt>
                <c:pt idx="18">
                  <c:v>4471</c:v>
                </c:pt>
                <c:pt idx="19">
                  <c:v>5812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A-4E34-98B0-65B96B5E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84847"/>
        <c:axId val="1"/>
      </c:barChart>
      <c:catAx>
        <c:axId val="9092848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2848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620508881496759"/>
          <c:y val="0.12877787689562892"/>
          <c:w val="0.56137824256581059"/>
          <c:h val="0.83197145405887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2020г.'!$B$27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2020г.'!$A$28:$A$44</c:f>
              <c:strCache>
                <c:ptCount val="17"/>
                <c:pt idx="0">
                  <c:v>СКО</c:v>
                </c:pt>
                <c:pt idx="1">
                  <c:v> Атырауская область </c:v>
                </c:pt>
                <c:pt idx="2">
                  <c:v> Костанайская область </c:v>
                </c:pt>
                <c:pt idx="3">
                  <c:v> Кызылординская область </c:v>
                </c:pt>
                <c:pt idx="4">
                  <c:v> Мангистауская область </c:v>
                </c:pt>
                <c:pt idx="5">
                  <c:v> РФ по области Жетiсу </c:v>
                </c:pt>
                <c:pt idx="6">
                  <c:v> Акмолинская область </c:v>
                </c:pt>
                <c:pt idx="7">
                  <c:v>Жамбылская область</c:v>
                </c:pt>
                <c:pt idx="8">
                  <c:v> г.Шымкент </c:v>
                </c:pt>
                <c:pt idx="9">
                  <c:v> Павлодарская область </c:v>
                </c:pt>
                <c:pt idx="10">
                  <c:v> Карагандинская область </c:v>
                </c:pt>
                <c:pt idx="11">
                  <c:v> Туркестанская область </c:v>
                </c:pt>
                <c:pt idx="12">
                  <c:v>ЗКО</c:v>
                </c:pt>
                <c:pt idx="13">
                  <c:v> г.Астана </c:v>
                </c:pt>
                <c:pt idx="14">
                  <c:v> Алматинская область </c:v>
                </c:pt>
                <c:pt idx="15">
                  <c:v> Актюбинская область </c:v>
                </c:pt>
                <c:pt idx="16">
                  <c:v> г.Алматы </c:v>
                </c:pt>
              </c:strCache>
            </c:strRef>
          </c:cat>
          <c:val>
            <c:numRef>
              <c:f>'Одобренные РФ 2020г.'!$B$28:$B$44</c:f>
              <c:numCache>
                <c:formatCode>_-* #\ ##0_р_._-;\-* #\ ##0_р_._-;_-* "-"??_р_._-;_-@_-</c:formatCode>
                <c:ptCount val="17"/>
                <c:pt idx="0">
                  <c:v>43.4</c:v>
                </c:pt>
                <c:pt idx="1">
                  <c:v>71.097678999999999</c:v>
                </c:pt>
                <c:pt idx="2">
                  <c:v>72.821176249999994</c:v>
                </c:pt>
                <c:pt idx="3">
                  <c:v>74.158666999999994</c:v>
                </c:pt>
                <c:pt idx="4">
                  <c:v>91.111962000000005</c:v>
                </c:pt>
                <c:pt idx="5">
                  <c:v>92.732072000000002</c:v>
                </c:pt>
                <c:pt idx="6">
                  <c:v>99.424099999999996</c:v>
                </c:pt>
                <c:pt idx="7">
                  <c:v>113.4679</c:v>
                </c:pt>
                <c:pt idx="8">
                  <c:v>154</c:v>
                </c:pt>
                <c:pt idx="9">
                  <c:v>204.29827499999999</c:v>
                </c:pt>
                <c:pt idx="10">
                  <c:v>234.85269500000001</c:v>
                </c:pt>
                <c:pt idx="11">
                  <c:v>243.018055</c:v>
                </c:pt>
                <c:pt idx="12">
                  <c:v>349.58618000000001</c:v>
                </c:pt>
                <c:pt idx="13">
                  <c:v>440.634995</c:v>
                </c:pt>
                <c:pt idx="14">
                  <c:v>568.38572999999997</c:v>
                </c:pt>
                <c:pt idx="15">
                  <c:v>845.39251000000002</c:v>
                </c:pt>
                <c:pt idx="16">
                  <c:v>1257.0452982000002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5-45FB-9DF6-9EDB8D249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3532064"/>
        <c:axId val="1"/>
      </c:barChart>
      <c:catAx>
        <c:axId val="128353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83532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одобр.бву!$C$3:$C$12</c:f>
              <c:strCache>
                <c:ptCount val="10"/>
                <c:pt idx="0">
                  <c:v>АО "Bank RBK"</c:v>
                </c:pt>
                <c:pt idx="1">
                  <c:v>АО "ДБ «КАЗАХСТАН-ЗИРААТ ИНТЕРНЕШНЛ БАНК"</c:v>
                </c:pt>
                <c:pt idx="2">
                  <c:v>АО "Шинхан Банк Казахстан"</c:v>
                </c:pt>
                <c:pt idx="3">
                  <c:v>АО "Евразийский банк"</c:v>
                </c:pt>
                <c:pt idx="4">
                  <c:v>АО "ForteBank"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"Народный Банк Казахстана"</c:v>
                </c:pt>
                <c:pt idx="8">
                  <c:v>АО «Bereke Bank» (ранее ДБ АО «Сбербанк»)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одобр.бву!$D$3:$D$12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9</c:v>
                </c:pt>
                <c:pt idx="8">
                  <c:v>10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0-4831-A1BB-91F764079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9292047"/>
        <c:axId val="1"/>
      </c:barChart>
      <c:catAx>
        <c:axId val="909292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2920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38227042106555"/>
          <c:y val="0.13389982692302793"/>
          <c:w val="0.580867898612065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одобр.бву!$C$28:$C$37</c:f>
              <c:strCache>
                <c:ptCount val="10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"Евразийский банк"</c:v>
                </c:pt>
                <c:pt idx="3">
                  <c:v>АО "ForteBank"</c:v>
                </c:pt>
                <c:pt idx="4">
                  <c:v>АО "Bank RBK"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"Народный Банк Казахстана"</c:v>
                </c:pt>
                <c:pt idx="8">
                  <c:v>АО «Bereke Bank» (ранее ДБ АО «Сбербанк»)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одобр.бву!$D$28:$D$37</c:f>
              <c:numCache>
                <c:formatCode>_-* #\ ##0_р_._-;\-* #\ ##0_р_._-;_-* "-"??_р_._-;_-@_-</c:formatCode>
                <c:ptCount val="10"/>
                <c:pt idx="0">
                  <c:v>6.1276950000000001</c:v>
                </c:pt>
                <c:pt idx="1">
                  <c:v>40</c:v>
                </c:pt>
                <c:pt idx="2">
                  <c:v>71.564775999999995</c:v>
                </c:pt>
                <c:pt idx="3">
                  <c:v>88.568275</c:v>
                </c:pt>
                <c:pt idx="4">
                  <c:v>125</c:v>
                </c:pt>
                <c:pt idx="5">
                  <c:v>296.018055</c:v>
                </c:pt>
                <c:pt idx="6">
                  <c:v>441.19862999999998</c:v>
                </c:pt>
                <c:pt idx="7">
                  <c:v>546.27326700000003</c:v>
                </c:pt>
                <c:pt idx="8">
                  <c:v>1022.550219</c:v>
                </c:pt>
                <c:pt idx="9">
                  <c:v>2318.1263774499998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D-442E-AC27-BE968E78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9266607"/>
        <c:axId val="1"/>
      </c:barChart>
      <c:catAx>
        <c:axId val="909266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092666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864251532336931"/>
          <c:y val="0.14741550575408843"/>
          <c:w val="0.72135748467663074"/>
          <c:h val="0.59458873410054502"/>
        </c:manualLayout>
      </c:layout>
      <c:pie3DChart>
        <c:varyColors val="1"/>
        <c:ser>
          <c:idx val="0"/>
          <c:order val="0"/>
          <c:tx>
            <c:strRef>
              <c:f>отрасли!$K$4</c:f>
              <c:strCache>
                <c:ptCount val="1"/>
                <c:pt idx="0">
                  <c:v> Доля, %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7F-45B1-A2CB-088CF84C2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7F-45B1-A2CB-088CF84C29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7F-45B1-A2CB-088CF84C29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77F-45B1-A2CB-088CF84C29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77F-45B1-A2CB-088CF84C296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77F-45B1-A2CB-088CF84C29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77F-45B1-A2CB-088CF84C29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77F-45B1-A2CB-088CF84C296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77F-45B1-A2CB-088CF84C29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77F-45B1-A2CB-088CF84C296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77F-45B1-A2CB-088CF84C296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77F-45B1-A2CB-088CF84C296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77F-45B1-A2CB-088CF84C296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B77F-45B1-A2CB-088CF84C296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B77F-45B1-A2CB-088CF84C296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B77F-45B1-A2CB-088CF84C296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B77F-45B1-A2CB-088CF84C29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отрасли!$J$5:$J$21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D-Снабжение электроэнергией, газом, паром, горячей водой и  кондиционированным воздухом</c:v>
                </c:pt>
                <c:pt idx="4">
                  <c:v>E-Водоснабжение; сбор, обработка и удаление отходов, деятельность по ликвидации загрязнений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I-Предоставление услуг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отрасли!$K$5:$K$21</c:f>
              <c:numCache>
                <c:formatCode>0%</c:formatCode>
                <c:ptCount val="17"/>
                <c:pt idx="0">
                  <c:v>3.5502958579881658E-2</c:v>
                </c:pt>
                <c:pt idx="1">
                  <c:v>2.7697343572957319E-3</c:v>
                </c:pt>
                <c:pt idx="2">
                  <c:v>0.1835578496789626</c:v>
                </c:pt>
                <c:pt idx="3">
                  <c:v>6.2948508120357549E-4</c:v>
                </c:pt>
                <c:pt idx="4">
                  <c:v>4.7840866171471735E-3</c:v>
                </c:pt>
                <c:pt idx="5">
                  <c:v>3.4369885433715219E-2</c:v>
                </c:pt>
                <c:pt idx="6">
                  <c:v>0.27319652524235177</c:v>
                </c:pt>
                <c:pt idx="7">
                  <c:v>0.17562633765579755</c:v>
                </c:pt>
                <c:pt idx="8">
                  <c:v>4.6833690041546014E-2</c:v>
                </c:pt>
                <c:pt idx="9">
                  <c:v>7.3020269419614755E-3</c:v>
                </c:pt>
                <c:pt idx="10">
                  <c:v>3.5125267531159514E-2</c:v>
                </c:pt>
                <c:pt idx="11">
                  <c:v>1.2715598640312225E-2</c:v>
                </c:pt>
                <c:pt idx="12">
                  <c:v>3.6887825758529523E-2</c:v>
                </c:pt>
                <c:pt idx="13">
                  <c:v>4.1294221326954553E-2</c:v>
                </c:pt>
                <c:pt idx="14">
                  <c:v>3.1348357043938062E-2</c:v>
                </c:pt>
                <c:pt idx="15">
                  <c:v>2.1780183809643711E-2</c:v>
                </c:pt>
                <c:pt idx="16">
                  <c:v>5.6275966259599644E-2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77F-45B1-A2CB-088CF84C2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621893388535101E-2"/>
          <c:y val="2.6730246342130854E-2"/>
          <c:w val="0.44311690803655712"/>
          <c:h val="0.95788511907881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5229107812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369375644478715"/>
          <c:y val="0.12106581303505287"/>
          <c:w val="0.49424169697219528"/>
          <c:h val="0.833105943532759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г.Шымкент</c:v>
                </c:pt>
                <c:pt idx="6">
                  <c:v>СКО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Карагандинская область</c:v>
                </c:pt>
                <c:pt idx="13">
                  <c:v>Алматинская область</c:v>
                </c:pt>
                <c:pt idx="14">
                  <c:v>Жамбылская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4.8986847925000001</c:v>
                </c:pt>
                <c:pt idx="1">
                  <c:v>7.2226518606700001</c:v>
                </c:pt>
                <c:pt idx="2">
                  <c:v>7.4087430581900007</c:v>
                </c:pt>
                <c:pt idx="3">
                  <c:v>24.043897938250002</c:v>
                </c:pt>
                <c:pt idx="4">
                  <c:v>26.174341321830003</c:v>
                </c:pt>
                <c:pt idx="5">
                  <c:v>28.489910005679999</c:v>
                </c:pt>
                <c:pt idx="6">
                  <c:v>28.545395005830002</c:v>
                </c:pt>
                <c:pt idx="7">
                  <c:v>31.874390184060001</c:v>
                </c:pt>
                <c:pt idx="8">
                  <c:v>32.523810076159997</c:v>
                </c:pt>
                <c:pt idx="9">
                  <c:v>35.516485513429998</c:v>
                </c:pt>
                <c:pt idx="10">
                  <c:v>36.043619592779997</c:v>
                </c:pt>
                <c:pt idx="11">
                  <c:v>37.125357189990005</c:v>
                </c:pt>
                <c:pt idx="12">
                  <c:v>38.312180541880004</c:v>
                </c:pt>
                <c:pt idx="13">
                  <c:v>39.261560410090006</c:v>
                </c:pt>
                <c:pt idx="14">
                  <c:v>39.491625214989995</c:v>
                </c:pt>
                <c:pt idx="15">
                  <c:v>41.408161324749997</c:v>
                </c:pt>
                <c:pt idx="16">
                  <c:v>44.187537957190003</c:v>
                </c:pt>
                <c:pt idx="17">
                  <c:v>58.948716997970003</c:v>
                </c:pt>
                <c:pt idx="18">
                  <c:v>61.092347189670001</c:v>
                </c:pt>
                <c:pt idx="19">
                  <c:v>67.2380681745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4-4164-A551-3F4C358E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87247"/>
        <c:axId val="1"/>
      </c:barChart>
      <c:catAx>
        <c:axId val="9092872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909287247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94279226624481"/>
          <c:y val="9.6522629113842948E-2"/>
          <c:w val="0.52043998652215195"/>
          <c:h val="0.8488577016528479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 formatCode="General">
                  <c:v>1020</c:v>
                </c:pt>
                <c:pt idx="20">
                  <c:v>1102</c:v>
                </c:pt>
                <c:pt idx="21">
                  <c:v>1208</c:v>
                </c:pt>
                <c:pt idx="22">
                  <c:v>2053</c:v>
                </c:pt>
                <c:pt idx="23">
                  <c:v>2886</c:v>
                </c:pt>
                <c:pt idx="24">
                  <c:v>8514</c:v>
                </c:pt>
                <c:pt idx="25">
                  <c:v>18892</c:v>
                </c:pt>
                <c:pt idx="26">
                  <c:v>20802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7-47FD-B7F5-70C5B500D7AA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 formatCode="General">
                  <c:v>1020</c:v>
                </c:pt>
                <c:pt idx="20">
                  <c:v>1102</c:v>
                </c:pt>
                <c:pt idx="21">
                  <c:v>1208</c:v>
                </c:pt>
                <c:pt idx="22">
                  <c:v>2053</c:v>
                </c:pt>
                <c:pt idx="23">
                  <c:v>2886</c:v>
                </c:pt>
                <c:pt idx="24">
                  <c:v>8514</c:v>
                </c:pt>
                <c:pt idx="25">
                  <c:v>18892</c:v>
                </c:pt>
                <c:pt idx="26">
                  <c:v>20802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7-47FD-B7F5-70C5B500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74287"/>
        <c:axId val="1"/>
      </c:barChart>
      <c:catAx>
        <c:axId val="9092742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092742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6318733838240617"/>
          <c:y val="0.12044837280715405"/>
          <c:w val="0.46274438645876953"/>
          <c:h val="0.839811189609204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6-41CA-B07E-5D21A5281CA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"AsiaCredit Bank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0.88888928</c:v>
                </c:pt>
                <c:pt idx="10">
                  <c:v>0.90085990199999999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5.4553491300000001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10.459449146180001</c:v>
                </c:pt>
                <c:pt idx="19">
                  <c:v>17.587575319140001</c:v>
                </c:pt>
                <c:pt idx="20">
                  <c:v>18.439257925489997</c:v>
                </c:pt>
                <c:pt idx="21">
                  <c:v>23.246601784470002</c:v>
                </c:pt>
                <c:pt idx="22">
                  <c:v>40.728524645530001</c:v>
                </c:pt>
                <c:pt idx="23">
                  <c:v>66.310737073499993</c:v>
                </c:pt>
                <c:pt idx="24">
                  <c:v>97.620341601440003</c:v>
                </c:pt>
                <c:pt idx="25">
                  <c:v>187.18872174992998</c:v>
                </c:pt>
                <c:pt idx="26">
                  <c:v>195.16367853644996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6-41CA-B07E-5D21A5281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76207"/>
        <c:axId val="1"/>
      </c:barChart>
      <c:catAx>
        <c:axId val="9092762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9092762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079142567133342"/>
          <c:y val="0.12182815952117358"/>
          <c:w val="0.58301446872916629"/>
          <c:h val="0.841135010196730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РФ по области Улытау</c:v>
                </c:pt>
                <c:pt idx="1">
                  <c:v>СКО</c:v>
                </c:pt>
                <c:pt idx="2">
                  <c:v>Акмолинская область</c:v>
                </c:pt>
                <c:pt idx="3">
                  <c:v>РФ по области Абай</c:v>
                </c:pt>
                <c:pt idx="4">
                  <c:v>РФ по области Жетiсу</c:v>
                </c:pt>
                <c:pt idx="5">
                  <c:v>ВКО</c:v>
                </c:pt>
                <c:pt idx="6">
                  <c:v>Алматинская область</c:v>
                </c:pt>
                <c:pt idx="7">
                  <c:v>Костанайская область</c:v>
                </c:pt>
                <c:pt idx="8">
                  <c:v>Туркестанская область </c:v>
                </c:pt>
                <c:pt idx="9">
                  <c:v>ЗКО</c:v>
                </c:pt>
                <c:pt idx="10">
                  <c:v>Карагандинская область</c:v>
                </c:pt>
                <c:pt idx="11">
                  <c:v>Павлодарская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г.Алматы</c:v>
                </c:pt>
                <c:pt idx="15">
                  <c:v>Жамбылская область</c:v>
                </c:pt>
                <c:pt idx="16">
                  <c:v>Кызылординская область</c:v>
                </c:pt>
                <c:pt idx="17">
                  <c:v>Мангистауская область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128</c:v>
                </c:pt>
                <c:pt idx="1">
                  <c:v>210</c:v>
                </c:pt>
                <c:pt idx="2">
                  <c:v>227</c:v>
                </c:pt>
                <c:pt idx="3">
                  <c:v>237</c:v>
                </c:pt>
                <c:pt idx="4">
                  <c:v>241</c:v>
                </c:pt>
                <c:pt idx="5">
                  <c:v>270</c:v>
                </c:pt>
                <c:pt idx="6">
                  <c:v>277</c:v>
                </c:pt>
                <c:pt idx="7">
                  <c:v>284</c:v>
                </c:pt>
                <c:pt idx="8">
                  <c:v>315</c:v>
                </c:pt>
                <c:pt idx="9">
                  <c:v>331</c:v>
                </c:pt>
                <c:pt idx="10">
                  <c:v>397</c:v>
                </c:pt>
                <c:pt idx="11">
                  <c:v>400</c:v>
                </c:pt>
                <c:pt idx="12">
                  <c:v>415</c:v>
                </c:pt>
                <c:pt idx="13">
                  <c:v>459</c:v>
                </c:pt>
                <c:pt idx="14">
                  <c:v>522</c:v>
                </c:pt>
                <c:pt idx="15">
                  <c:v>547</c:v>
                </c:pt>
                <c:pt idx="16">
                  <c:v>591</c:v>
                </c:pt>
                <c:pt idx="17">
                  <c:v>653</c:v>
                </c:pt>
                <c:pt idx="18">
                  <c:v>670</c:v>
                </c:pt>
                <c:pt idx="19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A-4A0A-B14B-52CCD8A1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93007"/>
        <c:axId val="1"/>
      </c:barChart>
      <c:catAx>
        <c:axId val="9092930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2930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38634081485733"/>
          <c:y val="0.12170790746189124"/>
          <c:w val="0.50636231119836661"/>
          <c:h val="0.84418541634779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A0-4161-93F7-B09206E9048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РФ по области Улытау</c:v>
                </c:pt>
                <c:pt idx="1">
                  <c:v>РФ по области Абай</c:v>
                </c:pt>
                <c:pt idx="2">
                  <c:v>РФ по области Жетiсу</c:v>
                </c:pt>
                <c:pt idx="3">
                  <c:v>ВКО</c:v>
                </c:pt>
                <c:pt idx="4">
                  <c:v>СКО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Акмолинская область</c:v>
                </c:pt>
                <c:pt idx="8">
                  <c:v>Туркестанская область </c:v>
                </c:pt>
                <c:pt idx="9">
                  <c:v>Атырауская область</c:v>
                </c:pt>
                <c:pt idx="10">
                  <c:v>Кызылординская область</c:v>
                </c:pt>
                <c:pt idx="11">
                  <c:v>ЗКО</c:v>
                </c:pt>
                <c:pt idx="12">
                  <c:v>Жамбылская область</c:v>
                </c:pt>
                <c:pt idx="13">
                  <c:v>Костанайская область</c:v>
                </c:pt>
                <c:pt idx="14">
                  <c:v>Алматинская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Актюбинская область</c:v>
                </c:pt>
                <c:pt idx="18">
                  <c:v>г.Алматы</c:v>
                </c:pt>
                <c:pt idx="19">
                  <c:v>г.Астана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2.7260372584999999</c:v>
                </c:pt>
                <c:pt idx="1">
                  <c:v>3.8639404751900002</c:v>
                </c:pt>
                <c:pt idx="2">
                  <c:v>4.2797984946700005</c:v>
                </c:pt>
                <c:pt idx="3">
                  <c:v>6.0273945229999999</c:v>
                </c:pt>
                <c:pt idx="4">
                  <c:v>6.0358041260000004</c:v>
                </c:pt>
                <c:pt idx="5">
                  <c:v>6.2772162738100015</c:v>
                </c:pt>
                <c:pt idx="6">
                  <c:v>6.4280720712000008</c:v>
                </c:pt>
                <c:pt idx="7">
                  <c:v>6.9561473365099999</c:v>
                </c:pt>
                <c:pt idx="8">
                  <c:v>7.3878590266599993</c:v>
                </c:pt>
                <c:pt idx="9">
                  <c:v>7.4202023116000007</c:v>
                </c:pt>
                <c:pt idx="10">
                  <c:v>8.0313044954400006</c:v>
                </c:pt>
                <c:pt idx="11">
                  <c:v>8.0611178567700001</c:v>
                </c:pt>
                <c:pt idx="12">
                  <c:v>8.2978399284199984</c:v>
                </c:pt>
                <c:pt idx="13">
                  <c:v>8.4111169584300001</c:v>
                </c:pt>
                <c:pt idx="14">
                  <c:v>9.3622065145700013</c:v>
                </c:pt>
                <c:pt idx="15">
                  <c:v>9.6214618033400008</c:v>
                </c:pt>
                <c:pt idx="16">
                  <c:v>10.760437072329999</c:v>
                </c:pt>
                <c:pt idx="17">
                  <c:v>11.731223914129998</c:v>
                </c:pt>
                <c:pt idx="18">
                  <c:v>12.718509547170001</c:v>
                </c:pt>
                <c:pt idx="19">
                  <c:v>16.89588558678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0-4161-93F7-B09206E90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67567"/>
        <c:axId val="1"/>
      </c:barChart>
      <c:catAx>
        <c:axId val="90926756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9092675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693923776384461"/>
          <c:y val="0.12908404803152251"/>
          <c:w val="0.49082634202615821"/>
          <c:h val="0.83934945895734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ТОО Center Leasing</c:v>
                </c:pt>
                <c:pt idx="1">
                  <c:v>АО "Шинхан Банк Казахстан"</c:v>
                </c:pt>
                <c:pt idx="2">
                  <c:v>АО "Банк "Bank RBK"</c:v>
                </c:pt>
                <c:pt idx="3">
                  <c:v>АО "Нурбанк"</c:v>
                </c:pt>
                <c:pt idx="4">
                  <c:v>АО "Евразийский банк"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"Банк Фридом Финанс Казахстан"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27</c:v>
                </c:pt>
                <c:pt idx="3">
                  <c:v>147</c:v>
                </c:pt>
                <c:pt idx="4">
                  <c:v>151</c:v>
                </c:pt>
                <c:pt idx="5">
                  <c:v>191</c:v>
                </c:pt>
                <c:pt idx="6">
                  <c:v>316</c:v>
                </c:pt>
                <c:pt idx="7">
                  <c:v>452</c:v>
                </c:pt>
                <c:pt idx="8">
                  <c:v>522</c:v>
                </c:pt>
                <c:pt idx="9">
                  <c:v>1238</c:v>
                </c:pt>
                <c:pt idx="10">
                  <c:v>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7-4185-899E-31894133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9274767"/>
        <c:axId val="1"/>
      </c:barChart>
      <c:catAx>
        <c:axId val="909274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2747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подписанных,ДГ  млрд.тенге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93866836227098"/>
          <c:y val="0.12477266747524529"/>
          <c:w val="0.60339443847949648"/>
          <c:h val="0.807843982827329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Лист5.!$L$3:$L$13</c:f>
              <c:strCache>
                <c:ptCount val="11"/>
                <c:pt idx="0">
                  <c:v>АО "Шинхан Банк Казахстан"</c:v>
                </c:pt>
                <c:pt idx="1">
                  <c:v>ТОО Center Leasing</c:v>
                </c:pt>
                <c:pt idx="2">
                  <c:v>АО "Банк "Bank RBK"</c:v>
                </c:pt>
                <c:pt idx="3">
                  <c:v>АО "Евразийский банк"</c:v>
                </c:pt>
                <c:pt idx="4">
                  <c:v>АО "Банк Фридом Финанс Казахстан"</c:v>
                </c:pt>
                <c:pt idx="5">
                  <c:v>АО "Нурбанк"</c:v>
                </c:pt>
                <c:pt idx="6">
                  <c:v>АО «Bereke Bank» (ранее ДБ АО «Сбербанк»)</c:v>
                </c:pt>
                <c:pt idx="7">
                  <c:v>АО "ForteBank"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Лист5.!$M$3:$M$13</c:f>
              <c:numCache>
                <c:formatCode>_-* #\ ##0.0_р_._-;\-* #\ ##0.0_р_._-;_-* "-"??_р_._-;_-@_-</c:formatCode>
                <c:ptCount val="11"/>
                <c:pt idx="0">
                  <c:v>0.18901950000000001</c:v>
                </c:pt>
                <c:pt idx="1">
                  <c:v>0.245</c:v>
                </c:pt>
                <c:pt idx="2">
                  <c:v>2.2370995040000001</c:v>
                </c:pt>
                <c:pt idx="3">
                  <c:v>4.1630818840000003</c:v>
                </c:pt>
                <c:pt idx="4">
                  <c:v>5.3830991299999997</c:v>
                </c:pt>
                <c:pt idx="5">
                  <c:v>5.8763717890000002</c:v>
                </c:pt>
                <c:pt idx="6">
                  <c:v>8.2179087499999994</c:v>
                </c:pt>
                <c:pt idx="7">
                  <c:v>10.364623535189999</c:v>
                </c:pt>
                <c:pt idx="8">
                  <c:v>15.83333942947</c:v>
                </c:pt>
                <c:pt idx="9">
                  <c:v>34.461488289729999</c:v>
                </c:pt>
                <c:pt idx="10">
                  <c:v>74.322543763129957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9-451A-9FE1-9A1D210B8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9275727"/>
        <c:axId val="1"/>
      </c:barChart>
      <c:catAx>
        <c:axId val="90927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9092757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количеству одобренных  ДГ</a:t>
            </a:r>
          </a:p>
        </c:rich>
      </c:tx>
      <c:layout>
        <c:manualLayout>
          <c:xMode val="edge"/>
          <c:yMode val="edge"/>
          <c:x val="0.22518092736303033"/>
          <c:y val="2.21198043224870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197510098997004"/>
          <c:y val="0.11783687416431436"/>
          <c:w val="0.59973502029890369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2020г.'!$A$3:$A$19</c:f>
              <c:strCache>
                <c:ptCount val="17"/>
                <c:pt idx="0">
                  <c:v>Акмолинская область</c:v>
                </c:pt>
                <c:pt idx="1">
                  <c:v>Атырауская область</c:v>
                </c:pt>
                <c:pt idx="2">
                  <c:v>Жамбылская область</c:v>
                </c:pt>
                <c:pt idx="3">
                  <c:v>Мангистауская область</c:v>
                </c:pt>
                <c:pt idx="4">
                  <c:v>СКО</c:v>
                </c:pt>
                <c:pt idx="5">
                  <c:v>Туркестанская область</c:v>
                </c:pt>
                <c:pt idx="6">
                  <c:v>Костанайская область</c:v>
                </c:pt>
                <c:pt idx="7">
                  <c:v>Кызылординская область</c:v>
                </c:pt>
                <c:pt idx="8">
                  <c:v>Павлодарская область</c:v>
                </c:pt>
                <c:pt idx="9">
                  <c:v>РФ по области Жетiсу</c:v>
                </c:pt>
                <c:pt idx="10">
                  <c:v>Карагандинская область</c:v>
                </c:pt>
                <c:pt idx="11">
                  <c:v>ЗКО</c:v>
                </c:pt>
                <c:pt idx="12">
                  <c:v>г.Шымкент</c:v>
                </c:pt>
                <c:pt idx="13">
                  <c:v>г.Астана</c:v>
                </c:pt>
                <c:pt idx="14">
                  <c:v>Алматинская область</c:v>
                </c:pt>
                <c:pt idx="15">
                  <c:v>г.Алматы</c:v>
                </c:pt>
                <c:pt idx="16">
                  <c:v>Актюбинская область</c:v>
                </c:pt>
              </c:strCache>
            </c:strRef>
          </c:cat>
          <c:val>
            <c:numRef>
              <c:f>'Одобренные РФ 2020г.'!$B$3:$B$19</c:f>
              <c:numCache>
                <c:formatCode>#,##0</c:formatCode>
                <c:ptCount val="17"/>
                <c:pt idx="0" formatCode="General">
                  <c:v>2</c:v>
                </c:pt>
                <c:pt idx="1">
                  <c:v>2</c:v>
                </c:pt>
                <c:pt idx="2" formatCode="General">
                  <c:v>2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3</c:v>
                </c:pt>
                <c:pt idx="6" formatCode="_-* #\ ##0_р_._-;\-* #\ ##0_р_._-;_-* &quot;-&quot;??_р_._-;_-@_-">
                  <c:v>4</c:v>
                </c:pt>
                <c:pt idx="7" formatCode="_-* #\ ##0_р_._-;\-* #\ ##0_р_._-;_-* &quot;-&quot;??_р_._-;_-@_-">
                  <c:v>4</c:v>
                </c:pt>
                <c:pt idx="8" formatCode="General">
                  <c:v>4</c:v>
                </c:pt>
                <c:pt idx="9" formatCode="General">
                  <c:v>4</c:v>
                </c:pt>
                <c:pt idx="10" formatCode="General">
                  <c:v>5</c:v>
                </c:pt>
                <c:pt idx="11" formatCode="General">
                  <c:v>6</c:v>
                </c:pt>
                <c:pt idx="12" formatCode="General">
                  <c:v>6</c:v>
                </c:pt>
                <c:pt idx="13" formatCode="General">
                  <c:v>8</c:v>
                </c:pt>
                <c:pt idx="14" formatCode="General">
                  <c:v>9</c:v>
                </c:pt>
                <c:pt idx="15" formatCode="General">
                  <c:v>11</c:v>
                </c:pt>
                <c:pt idx="16" formatCode="General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0-42C4-9CDA-CD2670D69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528224"/>
        <c:axId val="1"/>
      </c:barChart>
      <c:catAx>
        <c:axId val="1283528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352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6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Национальный проект по развитию предпринимательства на 2021-2025 годы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2023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01.01.2024г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61401"/>
              </p:ext>
            </p:extLst>
          </p:nvPr>
        </p:nvGraphicFramePr>
        <p:xfrm>
          <a:off x="521293" y="1730561"/>
          <a:ext cx="9562273" cy="867955"/>
        </p:xfrm>
        <a:graphic>
          <a:graphicData uri="http://schemas.openxmlformats.org/drawingml/2006/table">
            <a:tbl>
              <a:tblPr firstRow="1" bandRow="1"/>
              <a:tblGrid>
                <a:gridCol w="23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58 827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58 733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1 455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690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77207" y="3610560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11657"/>
              </p:ext>
            </p:extLst>
          </p:nvPr>
        </p:nvGraphicFramePr>
        <p:xfrm>
          <a:off x="521293" y="4486542"/>
          <a:ext cx="9428050" cy="1067880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4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3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8 037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7 943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332,4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161,2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511895" y="3415571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01.01.2023г. по 01.01.2024г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24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836" y="6070481"/>
            <a:ext cx="977470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58 733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1 455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690 млрд.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69A6D46-CF02-3B82-C189-83AF2B30D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083333"/>
              </p:ext>
            </p:extLst>
          </p:nvPr>
        </p:nvGraphicFramePr>
        <p:xfrm>
          <a:off x="803459" y="1555332"/>
          <a:ext cx="4356100" cy="433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DF3D0C3-5F99-79CE-CBEB-D3F96368D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371625"/>
              </p:ext>
            </p:extLst>
          </p:nvPr>
        </p:nvGraphicFramePr>
        <p:xfrm>
          <a:off x="5280822" y="1654105"/>
          <a:ext cx="492971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АО «Банк ЦентрКредит», АО «Народный Банк Казахстана», 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C989FEB-A29A-7073-A35A-184FFECEA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3163"/>
              </p:ext>
            </p:extLst>
          </p:nvPr>
        </p:nvGraphicFramePr>
        <p:xfrm>
          <a:off x="348941" y="1576898"/>
          <a:ext cx="5183202" cy="472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CD660C3-19FD-90EE-09F7-DBC8B9925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45617"/>
              </p:ext>
            </p:extLst>
          </p:nvPr>
        </p:nvGraphicFramePr>
        <p:xfrm>
          <a:off x="5597468" y="1576898"/>
          <a:ext cx="4888669" cy="483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01.01.2024г.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Актюбинская область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2DB34C4-E011-FD31-E39B-534B58E66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37256"/>
              </p:ext>
            </p:extLst>
          </p:nvPr>
        </p:nvGraphicFramePr>
        <p:xfrm>
          <a:off x="370964" y="1537957"/>
          <a:ext cx="497494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AB169C6-8F3A-2BE2-3344-4C4AB3F5F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38281"/>
              </p:ext>
            </p:extLst>
          </p:nvPr>
        </p:nvGraphicFramePr>
        <p:xfrm>
          <a:off x="5294842" y="1570037"/>
          <a:ext cx="51752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9821B2-F14F-1DAB-AB00-00769B903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9148"/>
              </p:ext>
            </p:extLst>
          </p:nvPr>
        </p:nvGraphicFramePr>
        <p:xfrm>
          <a:off x="496696" y="1580459"/>
          <a:ext cx="4775088" cy="43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C83654A-B969-3DE0-28B7-A0C6DA045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505248"/>
              </p:ext>
            </p:extLst>
          </p:nvPr>
        </p:nvGraphicFramePr>
        <p:xfrm>
          <a:off x="5484194" y="1683833"/>
          <a:ext cx="4652265" cy="43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01.01.2024 г. –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95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9,2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5 млрд. тенге.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D1C1735-EF01-9986-4DF6-B8CD8492A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006635"/>
              </p:ext>
            </p:extLst>
          </p:nvPr>
        </p:nvGraphicFramePr>
        <p:xfrm>
          <a:off x="528984" y="1767206"/>
          <a:ext cx="4816922" cy="414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B8DF0E6-7300-2DA2-DDCF-E7BC1F056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629599"/>
              </p:ext>
            </p:extLst>
          </p:nvPr>
        </p:nvGraphicFramePr>
        <p:xfrm>
          <a:off x="5653668" y="1871544"/>
          <a:ext cx="4509161" cy="422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 (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 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EEE18E6-DBD0-BA99-6A02-F64FA3AD8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75748"/>
              </p:ext>
            </p:extLst>
          </p:nvPr>
        </p:nvGraphicFramePr>
        <p:xfrm>
          <a:off x="237193" y="1595159"/>
          <a:ext cx="4933008" cy="419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978F481-3F43-8085-CC0D-A710B867B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544632"/>
              </p:ext>
            </p:extLst>
          </p:nvPr>
        </p:nvGraphicFramePr>
        <p:xfrm>
          <a:off x="5348416" y="1595159"/>
          <a:ext cx="4933008" cy="419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5890753"/>
            <a:ext cx="9864503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58 827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1 464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695 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802346"/>
              </p:ext>
            </p:extLst>
          </p:nvPr>
        </p:nvGraphicFramePr>
        <p:xfrm>
          <a:off x="252550" y="1010194"/>
          <a:ext cx="9929675" cy="48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13551</TotalTime>
  <Words>483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Кунанбаева</cp:lastModifiedBy>
  <cp:revision>442</cp:revision>
  <cp:lastPrinted>2023-05-10T07:33:31Z</cp:lastPrinted>
  <dcterms:created xsi:type="dcterms:W3CDTF">2022-06-24T10:22:17Z</dcterms:created>
  <dcterms:modified xsi:type="dcterms:W3CDTF">2024-01-09T12:21:13Z</dcterms:modified>
</cp:coreProperties>
</file>